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0"/>
  </p:notesMasterIdLst>
  <p:sldIdLst>
    <p:sldId id="859" r:id="rId2"/>
    <p:sldId id="1061" r:id="rId3"/>
    <p:sldId id="1062" r:id="rId4"/>
    <p:sldId id="1063" r:id="rId5"/>
    <p:sldId id="1017" r:id="rId6"/>
    <p:sldId id="1021" r:id="rId7"/>
    <p:sldId id="1064" r:id="rId8"/>
    <p:sldId id="1145" r:id="rId9"/>
    <p:sldId id="1065" r:id="rId10"/>
    <p:sldId id="1068" r:id="rId11"/>
    <p:sldId id="1069" r:id="rId12"/>
    <p:sldId id="1080" r:id="rId13"/>
    <p:sldId id="1141" r:id="rId14"/>
    <p:sldId id="1072" r:id="rId15"/>
    <p:sldId id="1084" r:id="rId16"/>
    <p:sldId id="1086" r:id="rId17"/>
    <p:sldId id="1089" r:id="rId18"/>
    <p:sldId id="1142" r:id="rId19"/>
    <p:sldId id="1090" r:id="rId20"/>
    <p:sldId id="1143" r:id="rId21"/>
    <p:sldId id="1093" r:id="rId22"/>
    <p:sldId id="1091" r:id="rId23"/>
    <p:sldId id="1092" r:id="rId24"/>
    <p:sldId id="1083" r:id="rId25"/>
    <p:sldId id="1085" r:id="rId26"/>
    <p:sldId id="1095" r:id="rId27"/>
    <p:sldId id="1073" r:id="rId28"/>
    <p:sldId id="1074" r:id="rId29"/>
    <p:sldId id="1144" r:id="rId30"/>
    <p:sldId id="1077" r:id="rId31"/>
    <p:sldId id="1078" r:id="rId32"/>
    <p:sldId id="1100" r:id="rId33"/>
    <p:sldId id="1096" r:id="rId34"/>
    <p:sldId id="1097" r:id="rId35"/>
    <p:sldId id="1099" r:id="rId36"/>
    <p:sldId id="1105" r:id="rId37"/>
    <p:sldId id="1101" r:id="rId38"/>
    <p:sldId id="1106" r:id="rId39"/>
    <p:sldId id="1103" r:id="rId40"/>
    <p:sldId id="1104" r:id="rId41"/>
    <p:sldId id="1112" r:id="rId42"/>
    <p:sldId id="1107" r:id="rId43"/>
    <p:sldId id="1108" r:id="rId44"/>
    <p:sldId id="1109" r:id="rId45"/>
    <p:sldId id="1110" r:id="rId46"/>
    <p:sldId id="1113" r:id="rId47"/>
    <p:sldId id="1114" r:id="rId48"/>
    <p:sldId id="1118" r:id="rId49"/>
    <p:sldId id="1115" r:id="rId50"/>
    <p:sldId id="1117" r:id="rId51"/>
    <p:sldId id="1120" r:id="rId52"/>
    <p:sldId id="1121" r:id="rId53"/>
    <p:sldId id="1129" r:id="rId54"/>
    <p:sldId id="1122" r:id="rId55"/>
    <p:sldId id="1123" r:id="rId56"/>
    <p:sldId id="1130" r:id="rId57"/>
    <p:sldId id="1124" r:id="rId58"/>
    <p:sldId id="1125" r:id="rId59"/>
    <p:sldId id="1131" r:id="rId60"/>
    <p:sldId id="1126" r:id="rId61"/>
    <p:sldId id="1127" r:id="rId62"/>
    <p:sldId id="1138" r:id="rId63"/>
    <p:sldId id="1022" r:id="rId64"/>
    <p:sldId id="1024" r:id="rId65"/>
    <p:sldId id="1025" r:id="rId66"/>
    <p:sldId id="1027" r:id="rId67"/>
    <p:sldId id="1139" r:id="rId68"/>
    <p:sldId id="1028" r:id="rId6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2000"/>
    <a:srgbClr val="EF412A"/>
    <a:srgbClr val="EF3E22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79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2025/7/3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2025/7/3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1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7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屈 原 列 传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官名。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博闻强志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知识广博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长于记忆。闻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学识。志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明晓。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对、对于。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熟练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熟悉。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辞令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应对的言辞。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进入朝堂。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楚怀王。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谋划计议。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接待。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06574" y="980728"/>
            <a:ext cx="11449272" cy="2304256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74315" y="33568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96938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屈原的身份、才识。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段析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6720" y="3439465"/>
            <a:ext cx="908050" cy="42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8" cy="28843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82000"/>
                </a:solidFill>
                <a:latin typeface="MS Mincho" panose="02020609040205080304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介绍屈原的文化素养、政治才干、外交能力这三个方面的才能。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明于治乱，娴于辞令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反映屈原的卓越能力。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图议国事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接遇宾客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交代他受楚怀王信任的具体表现，也点明下文上官大夫嫉妒他的原因。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王甚任之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总括楚怀王对他的信任程度。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5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2"/>
            <a:ext cx="899796" cy="47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8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0569"/>
                <a:ext cx="11485848" cy="373262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  <m:r>
                      <a:rPr lang="zh-CN" altLang="zh-CN" b="1" i="1" u="sng" spc="-10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zh-CN" altLang="zh-CN" b="1" i="1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/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列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争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心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其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能。怀王使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草稿未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官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⑪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⑫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endParaRPr lang="zh-CN" altLang="zh-CN" sz="105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0569"/>
                <a:ext cx="11485848" cy="373262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97990" y="162880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 algn="dist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上官大夫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和屈原在朝廷地位相同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想争得楚怀王的宠幸而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心中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endParaRPr lang="en-US" altLang="zh-CN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嫉妒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。楚怀王令屈原制定国家法令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屈原撰写草稿还未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algn="dist" eaLnBrk="1"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上官大夫看了就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取屈原的草稿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屈原不给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。于是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8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52746" y="836712"/>
                <a:ext cx="11485848" cy="303813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谗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使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⑮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众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知。每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 u="sng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令出，平伐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‘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莫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 hangingPunct="0">
                  <a:spcAft>
                    <a:spcPts val="0"/>
                  </a:spcAft>
                </a:pP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 hangingPunct="0">
                  <a:spcAft>
                    <a:spcPts val="0"/>
                  </a:spcAft>
                </a:pP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为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’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怒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疏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746" y="836712"/>
                <a:ext cx="11485848" cy="3038139"/>
              </a:xfrm>
              <a:blipFill>
                <a:blip r:embed="rId2"/>
                <a:stretch>
                  <a:fillRect l="-849" r="-796" b="-6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97990" y="1484784"/>
            <a:ext cx="11485848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官大夫在楚怀王面前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谗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毁屈原说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屈原制定法令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endParaRPr lang="en-US" altLang="zh-CN" sz="30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的。每一道法令出来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就自夸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他的功劳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除了我没有谁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eaLnBrk="1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这件事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楚怀王听了很生气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疏远了屈原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1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复姓。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官名。东周时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诸侯国官分卿、大夫、士三级。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代指屈原。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朝列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班列。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争宠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争得楚怀王的宠幸。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嫉妒。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令。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造为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制定。造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作。为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作。同义连用。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宪令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国家法令。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撰写。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见而欲夺之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而欲夺之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的省略。而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承接连词。夺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强取。之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代指屈原的草稿。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给予。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表顺承的连词。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谗之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谗毁屈原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说屈原的坏话。谗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谗毁。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制定法令。为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写、制定。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否定性无定代词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没有谁。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炫耀。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764704"/>
            <a:ext cx="11521280" cy="396044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64770" y="4796968"/>
            <a:ext cx="105556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写上官大夫嫉贤进谗和楚怀王信谗，屈原被楚怀王疏远。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段析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907408"/>
            <a:ext cx="908050" cy="42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2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485848" cy="29343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上官大夫与屈原争宠只是表面现象，两人政见上的不合才是本质。宪令关涉政治，争夺撰写宪令的权力就是政治斗争的具体表现。上官大夫以进谗言作为政治斗争的手段，其卑劣的品质可见一斑。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王怒而疏屈平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总括屈原政治生涯中的第一个不幸。与上文的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王甚任之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形成强烈对比，从这一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中，可见楚怀王的反复无常，昏聩无能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84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531530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听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谗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容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忧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幽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作《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骚》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spc="-100" baseline="30000" dirty="0" smtClean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骚</a:t>
                </a: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，人之始也；父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本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则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本，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故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苦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倦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531530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1256848"/>
            <a:ext cx="11485848" cy="512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屈原痛心于楚怀王惑于小人之言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不能明辨是非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说人坏话、奉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承献媚的小人混淆黑白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蒙蔽楚怀王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品行不正的小人损害国家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方正直的人不为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昏君谗臣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所容</a:t>
            </a:r>
            <a:r>
              <a:rPr lang="zh-CN" altLang="zh-CN" b="1" spc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所以他忧愁沉思因而写了《离</a:t>
            </a:r>
            <a:endParaRPr lang="en-US" altLang="zh-CN" b="1" spc="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600" b="1" spc="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骚》。</a:t>
            </a:r>
            <a:r>
              <a:rPr lang="en-US" altLang="zh-CN" b="1" spc="1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离骚</a:t>
            </a:r>
            <a:r>
              <a:rPr lang="en-US" altLang="zh-CN" b="1" spc="1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如同遭遇忧患。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上天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是人类的开始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父母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是人的本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源。人困窘没有出路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就会追念根本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所以人在劳累辛苦、疲倦困苦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771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13780"/>
                <a:ext cx="11485848" cy="5413020"/>
              </a:xfrm>
            </p:spPr>
            <p:txBody>
              <a:bodyPr/>
              <a:lstStyle/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尝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呼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也；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疾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惨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怛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⑯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尝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呼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父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en-US" altLang="zh-CN" b="1" u="sng" spc="-100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正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道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直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行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⑰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竭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尽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以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谗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间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谓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穷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矣。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疑，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被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谤，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怨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乎？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㉒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骚》，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㉓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怨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en-US" altLang="zh-CN" b="1" u="sng" spc="-100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《国</a:t>
                </a:r>
                <a:r>
                  <a:rPr lang="zh-CN" altLang="zh-CN" b="1" u="sng" spc="-100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风》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好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色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淫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13780"/>
                <a:ext cx="11485848" cy="5413020"/>
              </a:xfrm>
              <a:blipFill>
                <a:blip r:embed="rId2"/>
                <a:stretch>
                  <a:fillRect l="-796" t="-450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29575" y="1124744"/>
            <a:ext cx="11485848" cy="520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没有不呼喊天的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疾苦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忧伤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悲痛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没有不呼喊父母的。屈原道德端正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品行正直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竭尽忠心、智慧来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endParaRPr lang="en-US" altLang="zh-CN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侍奉他的君王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进谗言的人离间他们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而使屈原被疏远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可以说是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endParaRPr lang="en-US" altLang="zh-CN" sz="30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遭遇困厄了。诚实不欺却被怀疑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忠心却被诽谤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能够没有怨愤吗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endParaRPr lang="en-US" altLang="zh-CN" sz="34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dist" eaLnBrk="1" hangingPunct="1">
              <a:lnSpc>
                <a:spcPct val="140000"/>
              </a:lnSpc>
              <a:spcBef>
                <a:spcPct val="0"/>
              </a:spcBef>
              <a:tabLst/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作《离骚》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大概是由怨愤引起的。《国风》好描写男女恋情但不失分寸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93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71755"/>
                <a:ext cx="11485848" cy="5286832"/>
              </a:xfrm>
            </p:spPr>
            <p:txBody>
              <a:bodyPr/>
              <a:lstStyle/>
              <a:p>
                <a:pPr algn="dist"/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《小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雅》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怨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诽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乱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骚》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谓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兼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称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帝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喾</a:t>
                </a:r>
                <a:r>
                  <a:rPr lang="zh-CN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㉔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道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齐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㉕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中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述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汤</a:t>
                </a:r>
                <a:r>
                  <a:rPr lang="zh-CN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㉖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㉗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刺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世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事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㉘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cs typeface="Times New Roman" panose="02020603050405020304" pitchFamily="18" charset="0"/>
                  </a:rPr>
                  <a:t>❼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㉙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道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德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广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崇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㉚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乱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之条贯</a:t>
                </a:r>
                <a:r>
                  <a:rPr lang="zh-CN" altLang="zh-CN" b="1" u="sng" spc="-100" baseline="75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㉛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靡不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㉜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㉝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见。其文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约</a:t>
                </a:r>
                <a:r>
                  <a:rPr lang="zh-CN" altLang="zh-CN" b="1" u="sng" spc="-100" baseline="75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㉞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其辞</a:t>
                </a:r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㉟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志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洁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廉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㊱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　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71755"/>
                <a:ext cx="11485848" cy="528683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62558" y="1340768"/>
            <a:ext cx="11485848" cy="521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《小雅》怨愤发牢骚但不坏乱礼法。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像《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骚》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说是兼有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特点了。往远处说提到帝喾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往近处说提到齐桓公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往中间说提到商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汤、周武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称引古代帝王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。阐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的广大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崇高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国家治与乱的条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algn="dist" eaLnBrk="1" hangingPunct="1"/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言含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晦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志趣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高洁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的行为正直。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其文辞描写的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818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82256"/>
                <a:ext cx="11485848" cy="296658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㊴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极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大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en-US" altLang="zh-CN" b="1" u="sng" dirty="0" smtClean="0">
                    <a:solidFill>
                      <a:schemeClr val="bg1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u="sng" dirty="0">
                  <a:solidFill>
                    <a:schemeClr val="bg1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举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㊵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㊶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见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义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远。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志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洁，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芳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㊷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廉，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容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㊸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82256"/>
                <a:ext cx="11485848" cy="2966581"/>
              </a:xfrm>
              <a:blipFill>
                <a:blip r:embed="rId2"/>
                <a:stretch>
                  <a:fillRect l="-796" r="-849" b="-8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是寻常事物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但是它的意旨却极为博大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因为关系到国家的治乱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举的事例浅近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而表达的意思很深远。他的志趣高洁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所以《离骚》中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多用美人香草来比喻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他的行为正直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所以至死不容于世。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56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29" y="908720"/>
            <a:ext cx="11290352" cy="444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59201" y="764704"/>
                <a:ext cx="11485848" cy="310655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㊹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濯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㊺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污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蝉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㊻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浊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秽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㊼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浮游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㊽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尘埃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㊾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外，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获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世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垢</a:t>
                </a:r>
                <a:r>
                  <a:rPr lang="zh-CN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㊿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1" i="1" u="sng" spc="-100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泥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滓</a:t>
                </a: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u="sng" spc="-100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en-US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 。</a:t>
                </a: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</a:p>
              <a:p>
                <a:pPr lvl="0"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l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1" i="1" u="sng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此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也，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1" i="1" u="sng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争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光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可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也。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r>
                  <a:rPr lang="zh-CN" altLang="zh-CN" b="1" u="sng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9201" y="764704"/>
                <a:ext cx="11485848" cy="3106556"/>
              </a:xfrm>
              <a:blipFill>
                <a:blip r:embed="rId2"/>
                <a:stretch>
                  <a:fillRect l="-849" r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B2B2B2"/>
              </a:clrFrom>
              <a:clrTo>
                <a:srgbClr val="B2B2B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7343" y="2017928"/>
            <a:ext cx="209563" cy="2143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678" y="2058639"/>
            <a:ext cx="228799" cy="2260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866" y="3268268"/>
            <a:ext cx="216024" cy="2327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8122" y="3268268"/>
            <a:ext cx="216024" cy="2238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3078" y="3261858"/>
            <a:ext cx="215487" cy="22205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9200" y="148478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动地远离污浊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像蝉脱壳那样摆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污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境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因而能超脱于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尘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尘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世的污垢所辱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屈原是出淤泥而不染、保持高洁品德的人。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推赞这种高洁的志趣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即使与日月争光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辉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20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疾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痛心。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结构助词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取消句子独立性。从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王听之不聪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方正之不容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四个带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字的句子都无独立性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的宾语。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聪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谗谄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说人坏话、奉承献媚的小人。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蔽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蒙蔽。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邪曲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都是邪恶、不正之意。这里指品行不正的小人。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方正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端方正直的人。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均为带有感叹意思的叹词。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幽思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沉思。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表提示停顿的语气词。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犹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如同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好像。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离忧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遭遇忧患。离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遭受。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穷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困窘没有出路。指处境困难。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疲困。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疾痛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疾苦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伤痛。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惨怛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á)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忧伤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悲痛。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正道直行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道德端正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品行正直。正道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道德端正。直行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品行正直。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直行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为同义连用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都是比喻说法。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764704"/>
            <a:ext cx="11449272" cy="504056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19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离间他们。间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离间。之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代指屈原竭忠尽智而楚怀王信任他的这种关系。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诚实不欺。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转折连词。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被。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结构助词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取消句子独立性。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大概。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帝喾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号高辛氏。传说为古代炎黄部落联盟的首领。商族、周族都是他的后裔。传说中的五帝之一。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齐桓公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643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春秋时期齐国国君。姜姓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名小白。他任用管仲改革内政、发展经济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尊王攘夷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的名义下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九合诸侯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是春秋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五霸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中第一个霸主。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商汤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商朝的建立者。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周武王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西周王朝的建立者。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以刺世事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称引古代帝王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以此讥刺当世的事。以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后面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省略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代称引古代帝王。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764704"/>
            <a:ext cx="11521280" cy="4536504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1068"/>
          </a:xfrm>
        </p:spPr>
        <p:txBody>
          <a:bodyPr/>
          <a:lstStyle/>
          <a:p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阐明。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广崇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广大崇高。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条贯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条理。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双重否定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表示肯定。靡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无、没有。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㉝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毕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全部。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㉞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约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简约。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㉟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微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含蓄隐晦。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㊱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廉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正直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方正。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㊲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称文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所称述的文字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所使用的文字。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同义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之意。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㊳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小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寻常事物。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㊴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指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㊵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类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事物。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㊶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ěr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近。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㊷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称物芳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《离骚》里面多用美人香草来比喻。称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称述。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㊸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不容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不容于世。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㊹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自疏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自动地远离。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㊺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污浊。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㊻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蝉蜕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像蝉脱壳那样。蝉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名词用作状语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像蝉一样。</a:t>
            </a:r>
            <a:r>
              <a:rPr lang="zh-CN" altLang="zh-CN" b="1" spc="-10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㊼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spc="-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表结果的连词。</a:t>
            </a:r>
            <a:r>
              <a:rPr lang="zh-CN" altLang="zh-CN" b="1" spc="-10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㊽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浮游</a:t>
            </a:r>
            <a:r>
              <a:rPr lang="zh-CN" altLang="zh-CN" b="1" spc="-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漫游</a:t>
            </a:r>
            <a:r>
              <a:rPr lang="zh-CN" altLang="zh-CN" b="1" spc="-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此指超脱。</a:t>
            </a:r>
            <a:r>
              <a:rPr lang="zh-CN" altLang="zh-CN" b="1" spc="-10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㊾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尘埃</a:t>
            </a:r>
            <a:r>
              <a:rPr lang="zh-CN" altLang="zh-CN" b="1" spc="-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比喻尘世。</a:t>
            </a:r>
            <a:r>
              <a:rPr lang="zh-CN" altLang="zh-CN" b="1" spc="-10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㊿</a:t>
            </a:r>
            <a:r>
              <a:rPr lang="zh-CN" altLang="zh-CN" b="1" spc="-100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滋垢</a:t>
            </a:r>
            <a:r>
              <a:rPr lang="zh-CN" altLang="zh-CN" b="1" spc="-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污垢。</a:t>
            </a:r>
            <a:endParaRPr lang="zh-CN" altLang="en-US" spc="-100"/>
          </a:p>
        </p:txBody>
      </p:sp>
      <p:sp>
        <p:nvSpPr>
          <p:cNvPr id="9" name="矩形 8"/>
          <p:cNvSpPr/>
          <p:nvPr/>
        </p:nvSpPr>
        <p:spPr bwMode="auto">
          <a:xfrm>
            <a:off x="334566" y="764704"/>
            <a:ext cx="11521280" cy="3888432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46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清白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洁净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而不滓者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出淤泥而不染的人。泥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染黑。滓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污染。者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结构助词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组成名词性词组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</a:t>
            </a: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推赞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推许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屈原不与世俗同流合污的高洁志向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表让步的连词。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529667" y="890150"/>
            <a:ext cx="351414" cy="35818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840150"/>
            <a:ext cx="360040" cy="366976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529667" y="2060848"/>
            <a:ext cx="337909" cy="344994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/>
          <a:stretch>
            <a:fillRect/>
          </a:stretch>
        </p:blipFill>
        <p:spPr>
          <a:xfrm>
            <a:off x="3376155" y="2021309"/>
            <a:ext cx="342787" cy="349834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6"/>
          <a:stretch>
            <a:fillRect/>
          </a:stretch>
        </p:blipFill>
        <p:spPr>
          <a:xfrm>
            <a:off x="9496834" y="1989591"/>
            <a:ext cx="360040" cy="36687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1471372" y="3054444"/>
            <a:ext cx="103753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写屈原创作《离骚》的缘由以及对《离骚》和屈原的高度评价。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34566" y="764704"/>
            <a:ext cx="11512136" cy="228974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1" name="段析.eps" descr="id:2147489526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29667" y="3164884"/>
            <a:ext cx="908050" cy="42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0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63232"/>
            <a:ext cx="11485848" cy="39703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323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司马迁分别从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王听之不聪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谗谄之蔽明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邪曲之害公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方正之不容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个方面说明屈原所痛恨的对象，这四者也是屈原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忧愁幽思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创作《离骚》的外因。 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这一部分介绍《离骚》的写作动机和题意。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呼父母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忧愁幽思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的外在表现，以此说明屈原创作《离骚》与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忧愁幽思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劳苦倦极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疾痛惨怛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时的情感宣泄。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把《离骚》与楚国黑暗腐败的政治环境、屈原的主观感受紧密地联系起来，表明屈原写作《离骚》正是对黑暗现实的控诉和反抗。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05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63232"/>
            <a:ext cx="11485848" cy="50082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3232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帝喾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齐桓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这些明君让人自然联想到楚国黑暗腐朽的政治，二者形成对比。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以刺世事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表明了《离骚》的写作目的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对黑暗现实的控诉和反抗。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将《离骚》的内容、文风与屈原的品德修养结合在一起进行评价，从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文如其人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的角度，阐述屈原的志洁行廉是其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文小旨大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类迩义远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的思想基础。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82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污泥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浊秽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尘埃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滋垢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喻邪恶，以日月之光喻屈原高洁的志趣。面对种种邪恶，屈原矢志不渝，出淤泥而不染，始终保持着高洁的品德。司马迁以极大的热情赞扬屈原的高尚品德，称屈原的志向可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与日月争光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42708"/>
              </a:xfrm>
            </p:spPr>
            <p:txBody>
              <a:bodyPr/>
              <a:lstStyle/>
              <a:p>
                <a:pPr algn="dist"/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既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绌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伐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齐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齐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楚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亲。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❿</m:t>
                        </m:r>
                      </m:sup>
                    </m:sSup>
                  </m:oMath>
                </a14:m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委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楚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齐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亲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齐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cs typeface="Times New Roman" panose="02020603050405020304" pitchFamily="18" charset="0"/>
                  </a:rPr>
                  <a:t>⑫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愿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献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商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百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里。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怀王贪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信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张仪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42708"/>
              </a:xfrm>
              <a:blipFill>
                <a:blip r:embed="rId2"/>
                <a:stretch>
                  <a:fillRect l="-796" t="-33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97990" y="1196752"/>
            <a:ext cx="11485848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屈原已被罢免官职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这以后秦国打算攻打齐国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齐国和楚国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纵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惠王很担忧这件事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仪假装离开秦国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着丰厚的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30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物进献给楚国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表示愿意侍奉楚王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憎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恨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3200" b="1" baseline="30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合纵相亲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国确实能与齐国断绝外交关系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30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秦国愿意进献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商於六百里的土地。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楚怀王贪婪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因而相信了张仪的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937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23645"/>
                <a:ext cx="11485848" cy="4203458"/>
              </a:xfrm>
            </p:spPr>
            <p:txBody>
              <a:bodyPr/>
              <a:lstStyle/>
              <a:p>
                <a:pPr algn="dist"/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齐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使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受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地。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六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里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百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里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使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归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怀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en-US" altLang="zh-CN" b="1" u="sng" spc="-100" baseline="75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cs typeface="Times New Roman" panose="02020603050405020304" pitchFamily="18" charset="0"/>
                  </a:rPr>
                  <a:t>⑱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怒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兴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⓫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prstClr val="black"/>
                    </a:solidFill>
                    <a:uFill>
                      <a:solidFill>
                        <a:srgbClr val="000000"/>
                      </a:solidFill>
                    </a:uFill>
                    <a:ea typeface="Cambria Math" panose="02040503050406030204" pitchFamily="18" charset="0"/>
                  </a:rPr>
                  <a:t> 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兵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破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丹、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23645"/>
                <a:ext cx="11485848" cy="420345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1340768"/>
            <a:ext cx="11485848" cy="40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于是与齐国断绝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外交关系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派使者到秦国接受秦国答应割让的土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仪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骗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我与怀王只约好了割让六里地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没有听说六百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愤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怒离开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回到楚国向楚怀王禀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楚怀王非常愤怒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大规模出动军队讨伐秦国。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秦国派兵迎击楚军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在丹水和淅水一带大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55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78570" y="1270508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败楚军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斩杀楚军八万人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俘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虏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国的将军屈匄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于是夺取了楚国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汉中一带的土地。楚怀王于是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征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秦地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攻打秦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在蓝田与秦军交战。魏国听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派兵袭击楚国一直打到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邓县。楚国的军队害怕了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从秦国回到楚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而齐国最终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因为对楚怀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王绝齐的做法感到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恼怒不出兵援救楚国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楚国陷入危困的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境地。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82573"/>
              </a:xfrm>
            </p:spPr>
            <p:txBody>
              <a:bodyPr/>
              <a:lstStyle/>
              <a:p>
                <a:pPr algn="dist"/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淅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cs typeface="Times New Roman" panose="02020603050405020304" pitchFamily="18" charset="0"/>
                  </a:rPr>
                  <a:t>⑳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斩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首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八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万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虏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将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匄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取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汉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地。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乃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mtClean="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㉒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国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兵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㉓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深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战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田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㉔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魏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之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㉕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至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邓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㉖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兵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归。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㉗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 smtClean="0">
                    <a:solidFill>
                      <a:schemeClr val="bg1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.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</a:t>
                </a:r>
              </a:p>
              <a:p>
                <a:pPr algn="dist"/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怒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救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楚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大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困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r>
                      <m:rPr>
                        <m:nor/>
                      </m:rPr>
                      <a:rPr lang="en-US" altLang="zh-CN" b="1" u="sng" baseline="30000">
                        <a:solidFill>
                          <a:srgbClr val="FF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⓬</m:t>
                    </m:r>
                  </m:oMath>
                </a14:m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u="sng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82573"/>
              </a:xfrm>
              <a:blipFill>
                <a:blip r:embed="rId2"/>
                <a:stretch>
                  <a:fillRect l="-796" t="-705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40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980728"/>
            <a:ext cx="9835441" cy="38915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26" y="2429514"/>
            <a:ext cx="1380624" cy="137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3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绌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指被罢免官职。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屈平既绌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这件事。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合纵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联合抗秦。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患之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担忧这件事。之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齐与楚从亲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这件事。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乃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详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假装。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厚币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丰厚的礼物。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质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见面礼。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侍奉。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诚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确实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果真。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绝齐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与齐国断绝外交关系。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商於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地名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在今河南淅川西南。一说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今陕西丹凤西北商镇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在今河南西峡境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两邑及两邑之间的地区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即今丹江中下游一带。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使使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派使者。第一个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派。第二个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是名词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使者。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诈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欺骗。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34566" y="764704"/>
            <a:ext cx="11521280" cy="396044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406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商定。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愤怒。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归告怀王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怀王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的省略。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大规模地。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丹、淅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丹水、淅水一带。丹水发源于陕西商洛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东入河南与淅水汇合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至湖北丹江口入汉水。淅水发源于河南卢氏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流经内乡、淅川等地。前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秦军在丹阳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今河南西峡西丹水以北地区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大败楚军。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屈匄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楚将。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全部。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表动作目的的连词。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蓝田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在今湖北钟祥西北。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秦、楚战于蓝田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这一消息。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在今湖北襄阳北。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最终。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70670" y="4366845"/>
            <a:ext cx="103765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写屈原被黜后，楚怀王第一次被骗。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60854" y="982653"/>
            <a:ext cx="11422984" cy="3312368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段析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477285"/>
            <a:ext cx="908050" cy="42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647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63232"/>
            <a:ext cx="11485848" cy="55622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3232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字，既写出了秦惠王的担心，也从侧面说明了齐、楚结盟的必要性和重要作用。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阅读提示：当时，虽然秦国兵力最强，但是如果楚国和齐国结盟，是可以抵挡强秦的。因为楚国疆土最大，齐国财力最丰，而且楚、齐结盟后，其他山东之国也会跟楚、齐共同对付秦国。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楚怀王第一次被骗。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贪而信张仪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遂绝齐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使使如秦受地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寥寥数语，一个贪婪昏庸、短视寡谋的楚怀王形象便跃然纸上，侧面凸显屈原在楚国的重要作用。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惠王巧设骗局，离间齐、楚两国的关系，以此破坏两国的联盟。楚怀王贪婪，轻信张仪，自毁联盟。最终楚国兵败地失，陷入腹背受敌的艰难处境。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3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432048" cy="432048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3703094"/>
            <a:ext cx="432048" cy="432048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5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71" y="5373216"/>
            <a:ext cx="43204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505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04772"/>
            <a:ext cx="11485848" cy="41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二年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311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秦国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割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和。楚王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不希望得到汉中的土地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只希望得到张仪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仪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对秦王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用一个张仪就能抵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我请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到楚国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又趁机送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给楚国当权的臣子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靳尚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让他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4135684"/>
              </a:xfrm>
            </p:spPr>
            <p:txBody>
              <a:bodyPr/>
              <a:lstStyle/>
              <a:p>
                <a:pPr algn="dist"/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年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割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汉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愿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愿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甘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焉。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⓭</m:t>
                        </m:r>
                      </m:sup>
                    </m:sSup>
                  </m:oMath>
                </a14:m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乃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mtClean="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1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  <m:r>
                              <m:rPr>
                                <m:nor/>
                              </m:rPr>
                              <a:rPr lang="en-US" altLang="zh-CN" b="1" i="0" u="sng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汉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 baseline="300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楚。</a:t>
                </a:r>
                <a:r>
                  <a:rPr lang="en-US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pc="-100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厚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臣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尚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诡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413568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777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97968"/>
            <a:ext cx="1148584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楚怀王的宠妃郑袖那里说假话。楚怀王竟然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郑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袖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释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使张仪离开。这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已被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疏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在朝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中任职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被派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知道了张仪的事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就向楚怀王进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谏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楚怀王后悔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派人追赶张仪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赶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34997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prstClr val="black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prstClr val="black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prstClr val="black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prstClr val="black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郑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袖。 </a:t>
                </a:r>
                <a:r>
                  <a:rPr lang="zh-CN" altLang="zh-CN" b="1" u="sng" spc="-100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听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郑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袖，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⓮</m:t>
                        </m:r>
                      </m:sup>
                    </m:sSup>
                  </m:oMath>
                </a14:m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既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疏，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位</a:t>
                </a:r>
                <a:r>
                  <a:rPr lang="en-US" altLang="zh-CN" b="1" u="sng" spc="-100" baseline="7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⑭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使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齐，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顾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</a:t>
                </a:r>
                <a:r>
                  <a:rPr lang="en-US" altLang="zh-CN" b="1" u="sng" baseline="7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⑮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谏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何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仪？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悔，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追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仪，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⓯</m:t>
                        </m:r>
                      </m:sup>
                    </m:sSup>
                  </m:oMath>
                </a14:m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3499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5127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406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表动作目的的连词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可译作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甘心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快意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称心。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拿、用。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抵得上。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往如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往。同义连用。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趁机。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当权。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设诡辩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说假话。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帝王或诸侯的妾。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竟然。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复释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又释放。张仪第一次至楚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曾以六百里商於之地欺骗楚王。这是第二次到楚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复释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离开。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在原来的官位上。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顾反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回来。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448608" y="4510861"/>
            <a:ext cx="103980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写楚怀王第二次被骗。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06574" y="982653"/>
            <a:ext cx="11440127" cy="3384376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段析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621301"/>
            <a:ext cx="908050" cy="42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39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7030" y="882200"/>
            <a:ext cx="11485848" cy="433673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不愿得地，愿得张仪而甘心焉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表明楚怀王对张仪恨之入骨，同时也可以看出楚怀王的意气用事，他缺乏一个明君该有的气度。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楚怀王第二次被骗，他放走了张仪。一方面说明了楚怀王的昏庸，另一方面也说明了当朝重臣和楚怀王宠姬等人的贪婪鄙陋。这也正是屈原这样的端方正直之人不为朝廷所容的重要原因。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屈原之谏、怀王之悔，写屈原之明、怀王之昏。同时在屈原虽被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，但却竭忠尽智与怀王近臣、宠姬或藏私欲、或少谋略的对比中突出了屈原的才能和爱国精神。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3">
            <a:clrChange>
              <a:clrFrom>
                <a:srgbClr val="F9FFFB"/>
              </a:clrFrom>
              <a:clrTo>
                <a:srgbClr val="F9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882200"/>
            <a:ext cx="432048" cy="432048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4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271" y="1988840"/>
            <a:ext cx="484627" cy="484627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5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271" y="3614023"/>
            <a:ext cx="395219" cy="39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14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01762"/>
                <a:ext cx="11485848" cy="68647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诸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侯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共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大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破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之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眜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01762"/>
                <a:ext cx="11485848" cy="686470"/>
              </a:xfrm>
              <a:blipFill>
                <a:blip r:embed="rId2"/>
                <a:stretch>
                  <a:fillRect t="-2655" b="-4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2440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这以后诸侯共同攻打楚国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大败楚军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眜。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547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指代前面发生的事情。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楚国军队。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楚国的。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唐眜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mò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楚国将军。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34566" y="2173322"/>
            <a:ext cx="11521280" cy="108012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9652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62558" y="129463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当时秦昭王和楚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婚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想同楚怀王会面。楚怀王想应邀前往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是像虎狼一样的国家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不能相信。不如不去。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的小儿子子兰劝楚怀王前往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为什么要断绝和秦国的友好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en-US" dirty="0">
              <a:latin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6109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婚</a:t>
                </a:r>
                <a:r>
                  <a:rPr lang="en-US" altLang="zh-CN" b="1" u="sng" baseline="7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会。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行，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baseline="300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狼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国，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可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信。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行。</a:t>
                </a:r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 baseline="30000" smtClean="0">
                            <a:solidFill>
                              <a:srgbClr val="EF3E22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⓰</m:t>
                        </m:r>
                      </m:sup>
                    </m:sSup>
                  </m:oMath>
                </a14:m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baseline="300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行：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欢</a:t>
                </a:r>
                <a:r>
                  <a:rPr lang="en-US" altLang="zh-CN" b="1" u="sng" baseline="7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 smtClean="0">
                            <a:solidFill>
                              <a:srgbClr val="EF3E22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⓱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61094"/>
              </a:xfrm>
              <a:blipFill>
                <a:blip r:embed="rId2"/>
                <a:stretch>
                  <a:fillRect l="-796" t="-795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64484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484784"/>
            <a:ext cx="11485848" cy="4570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楚怀王最终前往秦国。进了武关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秦国的伏兵断了楚怀王的后路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趁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机扣留楚怀王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拿楚怀王做要挟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来要求楚国割让土地。楚怀王大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34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怒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没有答应。逃往赵国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赵国不接纳。又回到秦国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最终死在秦国而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后归葬楚国。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8556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行。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伏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兵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后，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割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地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怒，不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听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赵，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赵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竟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秦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归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 smtClean="0">
                            <a:solidFill>
                              <a:srgbClr val="EF3E22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⓲</m:t>
                        </m:r>
                      </m:sup>
                    </m:sSup>
                  </m:oMath>
                </a14:m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8556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8633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0532787" cy="48927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438" y="3933056"/>
            <a:ext cx="2520280" cy="17243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9321" y="3789040"/>
            <a:ext cx="2448234" cy="252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07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与楚婚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楚怀王二十四年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秦昭王初立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楚往迎妇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稚子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小儿子。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奈何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为什么。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友好。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最终。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武关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秦国的南关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在今陕西丹凤东。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扣留。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以求割地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求割地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的省略。以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译为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拿、用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听从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接受。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逃跑。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奔向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06574" y="980728"/>
            <a:ext cx="11449272" cy="288032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段析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685" y="4078813"/>
            <a:ext cx="908050" cy="42545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1255734" y="3934797"/>
            <a:ext cx="106055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写楚怀王第三次被骗，最终客死于秦。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46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7030" y="882201"/>
            <a:ext cx="11519672" cy="39869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91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的建议反映了他对秦国的清醒认识，也表现了他对形势的准确判断，由此展现了他非凡的政治才能。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识破了秦国的虎狼之心，劝楚怀王不要去秦国；子兰目光短浅，力劝楚怀王前去秦国。通过鲜明的对比，写出了屈原的政治远见。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楚怀王第三次被骗，他听信子兰之言入秦国。秦国设骗局绝其后路，扣留楚怀王，以求割地。楚怀王最终落得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客死于秦，为天下笑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的下场。楚怀王屡次受骗，可见当时的楚国既无英明之君，也少忠贤之臣。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3">
            <a:clrChange>
              <a:clrFrom>
                <a:srgbClr val="F5FFEF"/>
              </a:clrFrom>
              <a:clrTo>
                <a:srgbClr val="F5F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606" y="980728"/>
            <a:ext cx="476272" cy="476272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4">
            <a:clrChange>
              <a:clrFrom>
                <a:srgbClr val="F5FFEF"/>
              </a:clrFrom>
              <a:clrTo>
                <a:srgbClr val="F5F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606" y="2115604"/>
            <a:ext cx="476272" cy="476272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5">
            <a:clrChange>
              <a:clrFrom>
                <a:srgbClr val="F5FFEF"/>
              </a:clrFrom>
              <a:clrTo>
                <a:srgbClr val="F5F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606" y="3217654"/>
            <a:ext cx="476272" cy="47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25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80716"/>
            <a:ext cx="1148584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楚怀王的大儿子顷襄王即位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任命他的弟弟子兰做令尹。楚国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人已经责怪子兰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因为他劝说楚怀王到秦国去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却没能回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来。屈原也因这件事而恨子兰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使被放逐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也还眷念着楚国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挂念楚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怀王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没有忘记想返回朝廷的愿望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希望君王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能够完全觉悟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社会风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97742"/>
              </a:xfrm>
            </p:spPr>
            <p:txBody>
              <a:bodyPr/>
              <a:lstStyle/>
              <a:p>
                <a:pPr algn="dist"/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长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顷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襄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立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弟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尹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既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劝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Times New Roman" panose="02020603050405020304" pitchFamily="18" charset="0"/>
                </a:endParaRPr>
              </a:p>
              <a:p>
                <a:pPr algn="dist"/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 baseline="30000">
                            <a:solidFill>
                              <a:srgbClr val="EF3E22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⓳</m:t>
                        </m:r>
                      </m:sup>
                    </m:sSup>
                  </m:oMath>
                </a14:m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既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虽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放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流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眷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国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忘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</a:t>
                </a:r>
                <a:r>
                  <a:rPr lang="en-US" altLang="zh-CN" b="1" u="sng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9774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64367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1280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</a:t>
                </a:r>
                <a:r>
                  <a:rPr lang="en-US" altLang="zh-CN" b="1" u="sng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改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存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兴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欲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baseline="300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致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pc="-100" baseline="30000">
                            <a:solidFill>
                              <a:srgbClr val="EF3E22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⓴</m:t>
                        </m:r>
                      </m:sup>
                    </m:sSup>
                  </m:oMath>
                </a14:m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反。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卒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　怀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悟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㉒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愚、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智</a:t>
                </a:r>
                <a:r>
                  <a:rPr lang="zh-CN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㉓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贤</a:t>
                </a:r>
                <a:r>
                  <a:rPr lang="zh-CN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㉔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肖</a:t>
                </a:r>
                <a:r>
                  <a:rPr lang="zh-CN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㉕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㉖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㉗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为，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㉘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贤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以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自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1280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2935" y="1628800"/>
            <a:ext cx="11485848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气能完全改变。他思念君王想使国家振兴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因而想回归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在一篇作品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中再三表达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意愿。然而最终没有办法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所以不能返回朝廷。终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30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于因此看清了楚怀王始终没有觉悟。国君无论愚笨还是聪明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贤能还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是无德无才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没有谁不想寻求忠臣来帮助自己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选拔贤臣来辅佐自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52526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50450"/>
              </a:xfrm>
            </p:spPr>
            <p:txBody>
              <a:bodyPr/>
              <a:lstStyle/>
              <a:p>
                <a:pPr algn="dist"/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佐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㉙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亡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㉚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破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随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属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㉛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圣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君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㉜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累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㉝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㉞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㉟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谓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贤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贤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mtClean="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忠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㊴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㊵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郑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袖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50450"/>
              </a:xfrm>
              <a:blipFill>
                <a:blip r:embed="rId2"/>
                <a:stretch>
                  <a:fillRect l="-796" r="-35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62558" y="1628800"/>
            <a:ext cx="11485848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然而国破家亡的事接连出现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而圣明的君主和安定太平的国家许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多代都见不到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大概是他们所认为忠心的人其实不忠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所认为贤能的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1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人其实不贤能吧。楚怀王因为不懂得分辨忠臣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所以在宫内被郑袖迷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46883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8507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外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于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张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仪，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疏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信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官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夫、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尹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兰，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兵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baseline="300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㊶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地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削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㊷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亡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其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六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郡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㊸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㊹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秦，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㊺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baseline="300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m:rPr>
                            <m:nor/>
                          </m:rPr>
                          <a:rPr lang="zh-CN" altLang="zh-CN" b="1" u="sng" spc="-100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知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㊻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祸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14:m>
                  <m:oMath xmlns:m="http://schemas.openxmlformats.org/officeDocument/2006/math">
                    <m:r>
                      <a:rPr lang="en-US" altLang="zh-CN" b="1" i="0" u="sng" smtClean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  </m:t>
                    </m:r>
                    <m:sSup>
                      <m:sSupPr>
                        <m:ctrlPr>
                          <a:rPr lang="zh-CN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850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278" y="3140968"/>
            <a:ext cx="197805" cy="2160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630" y="3140968"/>
            <a:ext cx="221493" cy="216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340768"/>
            <a:ext cx="11485848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在外面被张仪欺骗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疏远屈原却信任上官大夫、令尹子兰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军队被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土地被分割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失去汉中一带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自身也客死在秦国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被天下人耻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笑。这就是不能辨识人所招的祸患。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5518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顷襄王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名横。公元前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298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即楚怀王入秦第二年即王位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是为顷襄王元年。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立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令尹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相当于宰相。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怪罪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责怪。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嫉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恨。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代子兰。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放流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眷顾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眷念。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系心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挂心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挂念。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冀幸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希望。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与下一句的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完全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彻底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俗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社会风气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指当时楚国的坏习俗。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结构助词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取消句子独立性。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代屈原。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存君兴国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思念君王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振兴国家。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反覆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回归。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一篇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这里指《离骚》。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再三。不是实数。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致志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意愿。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 dirty="0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人君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国君。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㉒</a:t>
            </a:r>
            <a:r>
              <a:rPr lang="zh-CN" altLang="zh-CN" b="1" dirty="0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无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表条件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无论。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智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聪明。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㉔</a:t>
            </a:r>
            <a:r>
              <a:rPr lang="zh-CN" altLang="zh-CN" b="1" dirty="0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贤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有德有才。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不肖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无德无才。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莫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否定性无定代词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没有谁。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表动作目的的连词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可译为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836712"/>
            <a:ext cx="11567000" cy="4896544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532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70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选拔。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辅佐自己。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亡国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破家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同义。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相随属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接连出现。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治国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安定太平的国家。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lěi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许多代。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大概、或许。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认为。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表原因。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不知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不懂得。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忠臣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辅佐君王竭忠尽智的、像屈原这样的人。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fèn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职分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资质。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迷惑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蛊惑。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兵挫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军队被打败。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地削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土地被分割。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亡其六郡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失去汉中一带。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自身。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被。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知人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辨识人。知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辨识。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764704"/>
            <a:ext cx="11449272" cy="3384376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0533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7030" y="882200"/>
            <a:ext cx="11485848" cy="50930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91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，足见子兰的无知无才，也从侧面表现了屈原的远见。重用子兰，可见楚顷襄王依旧昏庸。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屈原对楚国的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，他不计个人恩怨，被流放后还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眷顾楚国，系心怀王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，突出了其爱国、忠君的高尚品德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楚怀王昏庸糊涂，不辨忠贤，信任小人，所以一错再错、一失再失，最终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身客死于秦，为天下笑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指出楚国的危难在于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怀王之终不悟也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此不知人之祸也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。通过议论，点明了屈原的悲剧产生的根源，突出了屈原在楚国兴盛衰亡中举足轻重的地位，把楚国的兴亡和屈原的遭遇紧密联系起来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3">
            <a:clrChange>
              <a:clrFrom>
                <a:srgbClr val="FEFFF8"/>
              </a:clrFrom>
              <a:clrTo>
                <a:srgbClr val="FE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029989"/>
            <a:ext cx="476272" cy="476272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4">
            <a:clrChange>
              <a:clrFrom>
                <a:srgbClr val="FEFFF8"/>
              </a:clrFrom>
              <a:clrTo>
                <a:srgbClr val="FE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606" y="2121494"/>
            <a:ext cx="460520" cy="460520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5">
            <a:clrChange>
              <a:clrFrom>
                <a:srgbClr val="F8FFF6"/>
              </a:clrFrom>
              <a:clrTo>
                <a:srgbClr val="F8FF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250" y="3184307"/>
            <a:ext cx="457200" cy="457200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6">
            <a:clrChange>
              <a:clrFrom>
                <a:srgbClr val="F8FFF6"/>
              </a:clrFrom>
              <a:clrTo>
                <a:srgbClr val="F8FF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606" y="4318224"/>
            <a:ext cx="460520" cy="46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516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90642"/>
            <a:ext cx="11485848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令尹子兰听到屈原恨他的话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十分恼怒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于是派上官大夫在顷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30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襄王面前诋毁屈原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顷襄王发怒就放逐了屈原。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34605"/>
              </a:xfrm>
            </p:spPr>
            <p:txBody>
              <a:bodyPr/>
              <a:lstStyle/>
              <a:p>
                <a:pPr indent="630238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令尹子兰 闻之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，大 怒，卒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上官大夫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屈原于顷襄王，顷襄王怒而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34605"/>
              </a:xfrm>
              <a:blipFill>
                <a:blip r:embed="rId2"/>
                <a:stretch>
                  <a:fillRect l="-796" t="-997" r="-849" b="-1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/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7214" y="1919732"/>
            <a:ext cx="303380" cy="303380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04759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屈平既嫉之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卒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于是。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诋毁。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承接连词。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放逐。</a:t>
            </a:r>
            <a:endParaRPr lang="zh-CN" altLang="zh-CN" sz="14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06574" y="3223343"/>
            <a:ext cx="11449272" cy="108012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段析.eps" descr="id:21474895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7685" y="4447479"/>
            <a:ext cx="908050" cy="425450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1255734" y="4303463"/>
            <a:ext cx="106001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第八、九段写楚顷襄王昏聩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块.eps" descr="id:214748949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27030" y="5039054"/>
            <a:ext cx="11485848" cy="1239294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05377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从被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，到被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，最后被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，屈原一步步远离楚国的权力中心，这既写出了楚国政治之黑暗，也为后文楚国的灭亡埋下了伏笔。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/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226" y="5182429"/>
            <a:ext cx="476272" cy="47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75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教材晒清单.EPS" descr="id:214748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9795" y="764704"/>
            <a:ext cx="5036720" cy="4848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2792239"/>
          </a:xfrm>
        </p:spPr>
        <p:txBody>
          <a:bodyPr/>
          <a:lstStyle/>
          <a:p>
            <a:pPr indent="630555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屈原出身于和楚王同宗的没落的贵族家庭，因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博闻强志，明于治乱，娴于辞令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而担任要职；但又因受人嫉妒，遭谗言而被楚王疏远，后两次被放逐。从此，楚国国势日益衰微。屈原对国家前途忧心如焚，痛恨奸佞误国，不肯与恶势力同流合污，始终坚持自己的高尚理想。公元前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年，秦将白起攻破郢都，屈原自觉无力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挽救楚国危亡，政治理想无法实现，极端悲愤绝望，便自沉于汨罗江，以身殉楚国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相关链接.EPS" descr="id:21474882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333441"/>
            <a:ext cx="2015490" cy="38851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60854" y="1879640"/>
            <a:ext cx="1460162" cy="461665"/>
            <a:chOff x="345811" y="1394670"/>
            <a:chExt cx="1460162" cy="461665"/>
          </a:xfrm>
        </p:grpSpPr>
        <p:pic>
          <p:nvPicPr>
            <p:cNvPr id="10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屈原到了江边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披散着头发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在水边一边走一边吟唱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面容忧愁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困顿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模样消瘦。一个打鱼的老者看见屈原就问他说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您不是三闾大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夫吗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什么缘故让您来到了这里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整个世俗都是混浊的而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我独自清白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众人都像喝醉了酒一样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神志不清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而我独自清醒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67166"/>
              </a:xfrm>
            </p:spPr>
            <p:txBody>
              <a:bodyPr/>
              <a:lstStyle/>
              <a:p>
                <a:pPr indent="630238"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屈原至于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zh-CN" b="1" u="sng" baseline="7500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ea typeface="宋体" panose="02010600030101010101" pitchFamily="2" charset="-122"/>
                        <a:cs typeface="宋体" panose="02010600030101010101" pitchFamily="2" charset="-122"/>
                      </a:rPr>
                      <m:t>①</m:t>
                    </m:r>
                    <m:r>
                      <a:rPr lang="zh-CN" altLang="zh-CN" b="1" i="1" u="sng" baseline="3000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rPr>
                      <m:t> </m:t>
                    </m:r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滨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被发行吟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泽畔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颜色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憔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悴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形容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枯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槁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b="1" i="1" u="sng" smtClean="0"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渔父见而问之曰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非三闾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欤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而至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屈原曰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baseline="30000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-1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世混浊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清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众人皆醉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独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醒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67166"/>
              </a:xfrm>
              <a:blipFill>
                <a:blip r:embed="rId2"/>
                <a:stretch>
                  <a:fillRect l="-796" t="-439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070" y="1988840"/>
            <a:ext cx="288032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461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270581"/>
            <a:ext cx="1148584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此被放逐。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打鱼的老者说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聪明通达的人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不为外物所拘束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而是能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随世道变化而变化。整个世俗混浊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为什么不随从世俗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与之同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流呢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众人都醉酒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为什么不吃众人的酒糟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喝众人的薄酒呢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么缘故使您怀抱高洁美好的节操志向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以致自己被放逐呢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屈原说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800" b="1" dirty="0" smtClean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我听到过这样的话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一个刚洗过头发的人一定会弹去帽子上的灰尘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93208"/>
              </a:xfrm>
            </p:spPr>
            <p:txBody>
              <a:bodyPr/>
              <a:lstStyle/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14:m>
                  <m:oMath xmlns:m="http://schemas.openxmlformats.org/officeDocument/2006/math">
                    <m:r>
                      <a:rPr lang="en-US" altLang="zh-CN" b="1" i="1" u="sng" smtClean="0"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</m:t>
                    </m:r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渔父曰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夫圣人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不凝滞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世推移。举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世混浊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何不随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流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扬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众人皆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醉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何不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baseline="75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㉒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㉓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㉔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其醨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㉕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怀瑾握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瑜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㉖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而自令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㉗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见放为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㉘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屈原曰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+mn-ea"/>
                  <a:cs typeface="Times New Roman" panose="02020603050405020304" pitchFamily="18" charset="0"/>
                </a:endParaRPr>
              </a:p>
              <a:p>
                <a:pPr algn="dist"/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吾闻之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㉙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㉚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沐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必弹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冠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㉛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9320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餔.jpg" descr="id:21474896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65614" y="3246930"/>
            <a:ext cx="288032" cy="254078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800402"/>
            <a:ext cx="330000" cy="3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536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340768"/>
            <a:ext cx="11485848" cy="530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一个刚洗过澡的人一定会抖掉衣服上的灰尘。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一个志行高洁的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又有谁愿意让自己的清白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蒙受外物的玷辱呢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我宁愿投入江水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然后葬身在江中鱼的腹中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又怎么能让高尚纯洁的品德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去蒙受世俗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的尘垢呢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就写作了一篇名为《怀沙》的赋。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于是怀抱石头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就自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30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己投入汨罗江而死。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3876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新 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浴 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㉜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衣。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㉝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谁能以身之察察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㉞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㉟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之汶汶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㊲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㊳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？宁 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㊴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㊵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葬乎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㊶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江鱼腹中耳，又安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㊷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能以晧晧之白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㊸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，而蒙世俗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温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㊹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乎？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乃 作《怀沙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⟫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㊺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之赋</a:t>
                </a:r>
                <a:r>
                  <a:rPr lang="zh-CN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于是怀 石，遂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投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汨罗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㊼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以死。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3876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4149080"/>
            <a:ext cx="360039" cy="360039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822" y="5373216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0030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至于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到了。至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动词。于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滨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行吟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边行走边吟唱。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泽畔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颜色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脸色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面容。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憔悴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忧愁困顿的样子。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外貌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模样。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枯槁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憔悴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消瘦。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古时对男子的尊称。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欤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句末疑问语气词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/>
            <a:r>
              <a:rPr lang="en-US" altLang="zh-CN" b="1" smtClean="0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缘故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原因。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举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混浊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不清不洁。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与下一句的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都是转折连词。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独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独自。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醉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醉酒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神志不清。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是以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被。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圣人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这里指聪明通达的人。</a:t>
            </a:r>
            <a:r>
              <a:rPr lang="en-US" altLang="zh-CN" b="1">
                <a:solidFill>
                  <a:srgbClr val="000000"/>
                </a:solidFill>
                <a:latin typeface="MS Mincho"/>
                <a:cs typeface="Times New Roman" panose="02020603050405020304" pitchFamily="18" charset="0"/>
              </a:rPr>
              <a:t>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凝滞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拘泥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执着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b="1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于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被。</a:t>
            </a:r>
            <a:r>
              <a:rPr lang="zh-CN" altLang="zh-CN" b="1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㉒</a:t>
            </a:r>
            <a:r>
              <a:rPr lang="en-US" altLang="zh-CN" b="1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吃。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糟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酒糟。</a:t>
            </a:r>
            <a:r>
              <a:rPr lang="zh-CN" altLang="zh-CN" b="1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㉔</a:t>
            </a:r>
            <a:r>
              <a:rPr lang="zh-CN" altLang="zh-CN" b="1">
                <a:solidFill>
                  <a:srgbClr val="000000"/>
                </a:solidFill>
                <a:ea typeface="仿宋" panose="02010609060101010101" pitchFamily="49" charset="-122"/>
                <a:cs typeface="仿宋" panose="02010609060101010101" pitchFamily="49" charset="-122"/>
              </a:rPr>
              <a:t>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chuò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喝。</a:t>
            </a:r>
            <a:endParaRPr lang="zh-CN" altLang="en-US"/>
          </a:p>
        </p:txBody>
      </p:sp>
      <p:pic>
        <p:nvPicPr>
          <p:cNvPr id="8" name="餔f.jpg" descr="id:2147489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62758" y="4246966"/>
            <a:ext cx="3073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334566" y="764704"/>
            <a:ext cx="11593288" cy="3960440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216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薄酒。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怀瑾握瑜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比喻保持高洁美好的节操志向。瑾、瑜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都是美玉。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令自己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使自己。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句末表疑问的语气词。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指代以下的话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才、刚。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弹去帽子上的灰尘。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抖动。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这里指志行高洁的人。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察察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洁净的样子。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蒙受。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社会客观环境。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mén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浑浊的样子。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者乎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语气词连用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表反问。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投入。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常流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指江水。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836712"/>
            <a:ext cx="11521280" cy="3384376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2491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怎么。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晧之白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比喻品德的高尚纯洁。晧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。晧晧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皎洁的样子。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温蠖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尘垢。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《怀沙》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楚辞篇名。在《怀沙》中屈原透露了自己的死讯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死不可让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愿勿爱兮。明告君子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吾将以为类兮。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司马迁才加以引用。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这里指的是楚辞这种文体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即所谓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屈赋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。这是一种押韵的、句式长短错杂有致而便于铺陈事物、抒发性情的文体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在湖南东北部。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1255734" y="4078813"/>
            <a:ext cx="105909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写屈原自沉汨罗江的经过。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685" y="4149080"/>
            <a:ext cx="908050" cy="4254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347685" y="764704"/>
            <a:ext cx="11499016" cy="3314109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197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7030" y="882200"/>
            <a:ext cx="11485848" cy="50930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91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颜色憔悴，形容枯槁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八个字活画出屈原英雄末路、心力交瘁、形销骨立的形象。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举世混浊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众人皆醉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独清、独醒，指出楚国当政者的昏庸、腐朽，表明了屈原的不苟合、不妥协以及忠诚、高洁的品格。由此引出屈原与渔父的进一步议论。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渔夫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以譬喻说理，委婉询问屈原为何不同流合污；屈原以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新沐者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新浴者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两个形象的比喻回答，表明自己洁身自好、绝不同流合污的态度。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投江这一举动，表明了屈原对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举世混浊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的世道的彻底绝望和以死捍卫自己的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晧晧之白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的决心。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3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504056" cy="504056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4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082" y="2097520"/>
            <a:ext cx="507893" cy="507893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5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660" y="3717032"/>
            <a:ext cx="488315" cy="488315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6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3" y="4818083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9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97990" y="1218232"/>
            <a:ext cx="1148584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屈原去世之后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楚国有宋玉、唐勒、景差这一类人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都爱好文学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并凭借赋而被世人称道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然而他们都只效法屈原委婉得体、善于应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酬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的一面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始终没有谁敢向君王直言进谏。这以后楚国一天天地削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数十年后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终于被秦国灭亡。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60819"/>
              </a:xfrm>
            </p:spPr>
            <p:txBody>
              <a:bodyPr/>
              <a:lstStyle/>
              <a:p>
                <a:pPr indent="715963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屈原既死之后，楚有宋玉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、唐勒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②</m:t>
                        </m:r>
                      </m:sup>
                    </m:sSup>
                    <m:r>
                      <a:rPr lang="en-US" altLang="zh-CN" b="1" i="1" u="sng" baseline="300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景差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，皆好辞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赋见称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 dirty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然皆 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屈原之从容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辞令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终莫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敢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谏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其后楚 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削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，数十年，竟为秦所灭。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        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6081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EF6"/>
              </a:clrFrom>
              <a:clrTo>
                <a:srgbClr val="FFFE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9102" y="4149080"/>
            <a:ext cx="360040" cy="36004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>
            <a:clrChange>
              <a:clrFrom>
                <a:srgbClr val="FFFEF6"/>
              </a:clrFrom>
              <a:clrTo>
                <a:srgbClr val="FFFE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9342" y="3068960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65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27422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宋玉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字子渊。鄢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今湖北宜城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与唐勒、景差同时受业于屈原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他以赋著称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如《高唐赋》《神女赋》《风赋》等。《楚辞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九辩》被认为是他所作。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唐勒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楚大夫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与宋玉同时。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景差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《楚辞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大招》一篇有人认为是他所作。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这一类人。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表提示停顿的语气词。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文辞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这里指文学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凭借。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称道。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效法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继承。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委婉得体。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一天天地。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685" y="4230382"/>
            <a:ext cx="908050" cy="4254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68904" y="4150821"/>
            <a:ext cx="29690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写屈原死后的影响。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47685" y="846006"/>
            <a:ext cx="11508161" cy="3304815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19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7030" y="882200"/>
            <a:ext cx="11485848" cy="23230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91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宋玉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等人效法屈原的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从容辞令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终莫敢直谏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，二者对比鲜明，更显出屈原精神之可贵。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写屈原之死与楚国之亡的关系，体现屈原对楚国存亡的重要作用，寓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3">
            <a:clrChange>
              <a:clrFrom>
                <a:srgbClr val="FFFEF6"/>
              </a:clrFrom>
              <a:clrTo>
                <a:srgbClr val="FFFE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2132856"/>
            <a:ext cx="519301" cy="519301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4">
            <a:clrChange>
              <a:clrFrom>
                <a:srgbClr val="FFFEF6"/>
              </a:clrFrom>
              <a:clrTo>
                <a:srgbClr val="FFFE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95585"/>
            <a:ext cx="519301" cy="5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《史</a:t>
            </a:r>
            <a:r>
              <a:rPr lang="en-US" altLang="zh-CN" b="1" smtClean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《史记》是我国第一部纪传体通史，是纪传体史学的奠基之作，记载了从传说中的黄帝到汉武帝太初四年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101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间长达三千多年的历史。全书由十二本纪、十表、八书、三十世家、七十列传组成，共一百三十篇，五十二万余字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本纪记帝王，世家述诸侯，列传叙人臣，表列世系、人物和史事，书记礼、乐、历法、天文、封禅、水利等。《史记》不仅是一部相当完备的古代史书，同时又是代表着我国古代史传文学最高成就的作品，与司马光的《资治通鉴》并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史学双璧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。鲁迅先生曾赞誉它为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史家之绝唱，无韵之《离骚》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，这正说明了《史记》在史学和文学上的伟大成就。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0590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6578"/>
            <a:ext cx="11485848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 algn="dist" eaLnBrk="1" hangingPunct="1"/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太史公说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我读《离骚》《天问》《招魂》《哀郢》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为他的志向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algn="dist" eaLnBrk="1" hangingPunct="1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而悲伤。到长沙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游览屈原自沉的地方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未尝不流下眼泪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他的为人。看到贾谊凭吊他的文章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文中又责怪屈原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凭他那样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62322"/>
              </a:xfrm>
            </p:spPr>
            <p:txBody>
              <a:bodyPr/>
              <a:lstStyle/>
              <a:p>
                <a:pPr indent="630238"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太史公曰</a:t>
                </a:r>
                <a:r>
                  <a:rPr lang="en-US" altLang="zh-CN" b="1" u="sng" baseline="75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余读《离骚》《天问》《招魂》《哀郢》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悲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志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b="1" i="1" u="sng" smtClean="0"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</m:t>
                    </m:r>
                  </m:oMath>
                </a14:m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适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长沙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观屈原所自沉渊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未尝不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垂涕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想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/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其为人。及见贾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吊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又怪屈原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以彼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Times New Roman" panose="02020603050405020304" pitchFamily="18" charset="0"/>
                  </a:rPr>
                  <a:t> 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62322"/>
              </a:xfrm>
              <a:blipFill>
                <a:blip r:embed="rId2"/>
                <a:stretch>
                  <a:fillRect l="-796" t="-1489" r="-849" b="-8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CFFF8"/>
              </a:clrFrom>
              <a:clrTo>
                <a:srgbClr val="FC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1844824"/>
            <a:ext cx="288032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4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的才能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去游说诸侯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哪个国家不会容纳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却让自己这样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读了《服鸟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赋》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将生死同等看待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认为离官去职或在朝任职是不重要的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这又使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26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我感到茫然若有所失了。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9223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材，游诸侯，何国不容，而自令若是！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读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《服鸟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赋》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，同死生，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轻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就，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b="1" u="sng" dirty="0" smtClean="0">
                    <a:solidFill>
                      <a:schemeClr val="bg1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爽然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失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92239"/>
              </a:xfrm>
              <a:blipFill>
                <a:blip r:embed="rId2"/>
                <a:stretch>
                  <a:fillRect l="-796" r="-849" b="-34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/>
          <p:nvPr/>
        </p:nvPicPr>
        <p:blipFill>
          <a:blip r:embed="rId3">
            <a:clrChange>
              <a:clrFrom>
                <a:srgbClr val="FCFFF8"/>
              </a:clrFrom>
              <a:clrTo>
                <a:srgbClr val="FC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0950" y="2996952"/>
            <a:ext cx="288032" cy="293847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太史公曰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太史公是司马迁的自称。后面的文字是司马迁对历史人物和历史事件的评论、总结。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贾生吊之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西汉政论家、文学家贾谊路过湘水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写《吊屈原赋》凭吊屈原。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06574" y="4139604"/>
            <a:ext cx="11449272" cy="1656184"/>
          </a:xfrm>
          <a:prstGeom prst="rect">
            <a:avLst/>
          </a:prstGeom>
          <a:noFill/>
          <a:ln w="19050" algn="ctr">
            <a:solidFill>
              <a:srgbClr val="EF412A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1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块.eps" descr="id:2147489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7030" y="882200"/>
            <a:ext cx="11485848" cy="4468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91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司马迁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悲其志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指屈原忠君爱国的思想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心系国家、希望国家繁荣富强的理想追求和高洁不屈的品格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，既是对屈原的人格和政治追求的肯定，也是对腐朽政治和黑暗社会的鞭笞。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498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末这一段，表达了司马迁悲其志、念其人、寄同情、发感慨等复杂的感情。司马迁列举读过的屈原的作品，悲其高远志向不得实现；看见屈原自沉处，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想见其为人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，表达追思与缅怀之情；借贾谊《吊屈原赋》表达对屈原的同情及对屈原自沉汨罗江做法的惋惜；又借贾谊《服鸟赋》中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同死生，轻去就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的思想，感慨自己的处境遭遇，抒发了茫然若有所失的复杂情感。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3">
            <a:clrChange>
              <a:clrFrom>
                <a:srgbClr val="FCFFF8"/>
              </a:clrFrom>
              <a:clrTo>
                <a:srgbClr val="FC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554" y="1053280"/>
            <a:ext cx="433760" cy="43376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CFFF8"/>
              </a:clrFrom>
              <a:clrTo>
                <a:srgbClr val="FC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816" y="2636912"/>
            <a:ext cx="42349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6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文言文阅读之主观题攻略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高考戳考点.EPS" descr="id:2147488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220" y="736141"/>
            <a:ext cx="5036720" cy="515869"/>
          </a:xfrm>
          <a:prstGeom prst="rect">
            <a:avLst/>
          </a:prstGeom>
        </p:spPr>
      </p:pic>
      <p:pic>
        <p:nvPicPr>
          <p:cNvPr id="5" name="分析.EPS" descr="id:21474882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825072"/>
            <a:ext cx="2006438" cy="369546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410008"/>
              </p:ext>
            </p:extLst>
          </p:nvPr>
        </p:nvGraphicFramePr>
        <p:xfrm>
          <a:off x="360854" y="2424257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485880">
                  <a:extLst>
                    <a:ext uri="{9D8B030D-6E8A-4147-A177-3AD203B41FA5}">
                      <a16:colId xmlns:a16="http://schemas.microsoft.com/office/drawing/2014/main" val="873476612"/>
                    </a:ext>
                  </a:extLst>
                </a:gridCol>
                <a:gridCol w="9999968">
                  <a:extLst>
                    <a:ext uri="{9D8B030D-6E8A-4147-A177-3AD203B41FA5}">
                      <a16:colId xmlns:a16="http://schemas.microsoft.com/office/drawing/2014/main" val="1355802001"/>
                    </a:ext>
                  </a:extLst>
                </a:gridCol>
              </a:tblGrid>
              <a:tr h="4342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语言建构与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运用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文化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传承与理解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106755"/>
                  </a:ext>
                </a:extLst>
              </a:tr>
              <a:tr h="15066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630238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文言文主观题对文言文阅读质量提出了更高的要求，是对文言文阅读综合能力的考查。解答这类题时不能照搬原文，也不能只是简单地翻译原句，需要结合上下文的语境进行理解，用自己的语言进行归纳概括。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436254"/>
                  </a:ext>
                </a:extLst>
              </a:tr>
              <a:tr h="15066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1050" b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认为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的原因是什么，有什么建议？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在治理方面有什么特点？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性格上有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的特点，请结合文本简要说明。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22341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4833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文言文阅读主观题攻略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审题干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看要求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找到对应区域。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文言文阅读主观题常会要求就文中的某一个情节内容，或某一个人物的思想品质、性格特点进行分析概括。明确题目要求后，要迅速在原文中找到对应答题区域，细读文本内容，然后进行概括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2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2007131" cy="36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92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扣文本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细思量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读懂原文是王道。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阅读的主观题，只要懂得文意，回答起来就不算难。但问题就出在这里，不少学生读不懂文章，在作答时无从下笔。简单的文言段落还好理解，遇到难一点的段落时，要注意结合前后文的情节内容加以推断分析。从逻辑上推理，从情节上推断，从事理上分析，从侧面人物的表现上揣测，从选项中对文意加以琢磨，通过多方面思考找到正确的理解。不能以偏概全，不顾全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细梳理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抓关键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注意条分缕析。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如果主观题的分值为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那么得分点多为两至三个。作答时要有踩准得分点的意识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用小序号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标明；然后依据文段内容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对照题目要求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条分缕析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进行概括。</a:t>
            </a:r>
            <a:endParaRPr lang="zh-CN" altLang="en-US" dirty="0"/>
          </a:p>
        </p:txBody>
      </p:sp>
      <p:pic>
        <p:nvPicPr>
          <p:cNvPr id="4" name="21XBS5.eps" descr="id:21474882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3" y="5873409"/>
            <a:ext cx="2007131" cy="369511"/>
          </a:xfrm>
          <a:prstGeom prst="rect">
            <a:avLst/>
          </a:prstGeom>
        </p:spPr>
      </p:pic>
      <p:pic>
        <p:nvPicPr>
          <p:cNvPr id="5" name="手指.eps" descr="id:21474882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5932116"/>
            <a:ext cx="581025" cy="2520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048765" y="5734997"/>
            <a:ext cx="624882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文言文阅读拓展提优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P60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593263" algn="l"/>
              </a:tabLst>
            </a:pPr>
            <a:r>
              <a:rPr lang="zh-CN" altLang="zh-CN" b="1" dirty="0">
                <a:solidFill>
                  <a:srgbClr val="EA4F5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593263" algn="l"/>
              </a:tabLst>
            </a:pPr>
            <a:r>
              <a:rPr lang="zh-CN" altLang="zh-CN" b="1" dirty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中外爱国名言警句集锦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593263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常思奋不顾身，以徇国家之急。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司马迁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593263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捐躯赴国难，视死忽如归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曹植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593263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位卑未敢忘忧国，事定犹须待阖棺。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陆游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593263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天下兴亡，匹夫有责。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顾炎武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593263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苟利国家生死以，岂因祸福避趋之。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林则徐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5939" y="753112"/>
            <a:ext cx="4655115" cy="483820"/>
          </a:xfrm>
          <a:prstGeom prst="rect">
            <a:avLst/>
          </a:prstGeom>
        </p:spPr>
      </p:pic>
      <p:pic>
        <p:nvPicPr>
          <p:cNvPr id="4" name="21XBS8.EPS" descr="id:21474882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58076"/>
            <a:ext cx="2015490" cy="37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3249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我爱我的祖国，爱我的人民，离开了她，离开了他们，我就无法生存，更无法写作。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巴金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3249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人类最高的道德是什么？那就是爱国之心。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拿破仑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3249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为祖国而死，那是最美的命运啊！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大仲马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53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3970318"/>
          </a:xfrm>
        </p:spPr>
        <p:txBody>
          <a:bodyPr/>
          <a:lstStyle/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屈原在其作品《涉江》中写道：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吾与重华游兮瑶之圃。登昆仑兮食玉英，与天地兮同寿，与日月兮同光。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这是屈原遭受奸臣谗毁，被楚怀王流放之后，在郁闷愤激之中写下的辞句。正如司马迁所说：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信而见疑，忠而被谤，能无怨乎？屈平之作《离骚》，盖自怨生也。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但是，屈原的高洁之处，在于无论遭受怎样的打击与迫害，他总能执着地坚持自己的理想与操守，所以司马迁深情赞美道：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推此志也，虽与日月争光可也。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pc="-100" dirty="0">
                <a:solidFill>
                  <a:srgbClr val="ED028C"/>
                </a:solidFill>
                <a:latin typeface="+mn-ea"/>
                <a:cs typeface="Segoe UI Semilight" panose="020B0402040204020203" pitchFamily="34" charset="0"/>
              </a:rPr>
              <a:t>“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</a:t>
            </a:r>
            <a:r>
              <a:rPr lang="en-US" altLang="zh-CN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执着</a:t>
            </a:r>
            <a:r>
              <a:rPr lang="en-US" altLang="zh-CN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直面苦难</a:t>
            </a:r>
            <a:r>
              <a:rPr lang="en-US" altLang="zh-CN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忠诚</a:t>
            </a:r>
            <a:r>
              <a:rPr lang="en-US" altLang="zh-CN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气节</a:t>
            </a:r>
            <a:r>
              <a:rPr lang="en-US" altLang="zh-CN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人格</a:t>
            </a:r>
            <a:r>
              <a:rPr lang="en-US" altLang="zh-CN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材运用.EPS" descr="id:21474882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6899" y="748179"/>
            <a:ext cx="2023318" cy="38982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2" y="1340768"/>
            <a:ext cx="864096" cy="461665"/>
            <a:chOff x="342748" y="1248196"/>
            <a:chExt cx="864096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64096" cy="395605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6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2843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985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《楚辞》文体特点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楚辞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是以屈原为代表的楚国诗人所创造的一种新诗体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种诗体汲取了楚地民歌的营养，运用楚地方言韵律，写成诗歌形式，反映楚地的民风。在表现手法上，大量运用赋、比、兴的糅合形式，充满浪漫主义色彩。在语言上，突破了《诗经》以四字句为主的格局，每句字数不等，句法参差错落，起伏跌宕，并且多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字增强韵律、表达充沛的感情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2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2792239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西汉时期，刘向将屈原、宋玉的作品及汉代淮南小山、东方朔、王褒等人的模仿之作合编为《楚辞》，从此《楚辞》便是继《诗经》之后又一部诗歌总集。论对后世的影响，只有《诗经》可以与它相提并论。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中国文学史上历来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并称，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是指《诗经》，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是指以《离骚》为代表的《楚辞》，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分别是我国现实主义文学和浪漫主义文学的源头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36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译注赏析.eps" descr="id:21474894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3627"/>
            <a:ext cx="2015490" cy="371274"/>
          </a:xfrm>
          <a:prstGeom prst="rect">
            <a:avLst/>
          </a:prstGeom>
        </p:spPr>
      </p:pic>
      <p:pic>
        <p:nvPicPr>
          <p:cNvPr id="5" name="译文.eps" descr="id:21474895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8686" y="1196752"/>
            <a:ext cx="1279632" cy="4909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745813"/>
                <a:ext cx="11485848" cy="369941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屈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名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姓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左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徒</a:t>
                </a:r>
                <a:r>
                  <a:rPr lang="en-US" altLang="zh-CN" b="1" u="sng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志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治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乱，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于辞令</a:t>
                </a:r>
                <a:r>
                  <a:rPr lang="en-US" altLang="zh-CN" b="1" u="sng" spc="-100" baseline="75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pc="-100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国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事</a:t>
                </a:r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，以出号令；出则接遇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宾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客，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应</a:t>
                </a:r>
                <a:r>
                  <a:rPr lang="zh-CN" altLang="zh-CN" b="1" u="sng" spc="-100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spc="-1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spc="-100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pc="-100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pc="-1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诸</a:t>
                </a:r>
                <a:endParaRPr lang="en-US" altLang="zh-CN" b="1" u="sng" spc="-1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baseline="3000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侯。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甚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任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之。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745813"/>
                <a:ext cx="11485848" cy="3699411"/>
              </a:xfrm>
              <a:blipFill>
                <a:blip r:embed="rId4"/>
                <a:stretch>
                  <a:fillRect l="-796" t="-1153" r="-849" b="-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8477" y="2280484"/>
            <a:ext cx="1142298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名平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与楚国王族是同姓。做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楚怀王的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左徒。他知识广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长于记忆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明晓国家治乱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的道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擅长外交辞令。在朝堂就与君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2000" b="1" spc="-1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王谋划计议国家事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务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来发出号令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对外就接待宾客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应酬诸侯。楚怀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2000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王很信任他。</a:t>
            </a:r>
            <a:r>
              <a:rPr lang="zh-CN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2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EF412A"/>
          </a:solidFill>
          <a:prstDash val="dash"/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12254</Words>
  <Application>Microsoft Office PowerPoint</Application>
  <PresentationFormat>自定义</PresentationFormat>
  <Paragraphs>464</Paragraphs>
  <Slides>68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68</vt:i4>
      </vt:variant>
    </vt:vector>
  </HeadingPairs>
  <TitlesOfParts>
    <vt:vector size="80" baseType="lpstr">
      <vt:lpstr>MS Mincho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Segoe UI Semilight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678</cp:revision>
  <dcterms:created xsi:type="dcterms:W3CDTF">2020-11-06T05:24:00Z</dcterms:created>
  <dcterms:modified xsi:type="dcterms:W3CDTF">2025-07-03T08:48:25Z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97D1C7A2FF37464791FCC68C2E5DC138_12</vt:lpwstr>
  </property>
</Properties>
</file>